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  <p:sldMasterId id="2147483834" r:id="rId2"/>
  </p:sldMasterIdLst>
  <p:notesMasterIdLst>
    <p:notesMasterId r:id="rId12"/>
  </p:notesMasterIdLst>
  <p:handoutMasterIdLst>
    <p:handoutMasterId r:id="rId13"/>
  </p:handoutMasterIdLst>
  <p:sldIdLst>
    <p:sldId id="412" r:id="rId3"/>
    <p:sldId id="408" r:id="rId4"/>
    <p:sldId id="418" r:id="rId5"/>
    <p:sldId id="414" r:id="rId6"/>
    <p:sldId id="416" r:id="rId7"/>
    <p:sldId id="417" r:id="rId8"/>
    <p:sldId id="415" r:id="rId9"/>
    <p:sldId id="419" r:id="rId10"/>
    <p:sldId id="420" r:id="rId1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86E"/>
    <a:srgbClr val="00281F"/>
    <a:srgbClr val="8B651D"/>
    <a:srgbClr val="D08E24"/>
    <a:srgbClr val="EFA720"/>
    <a:srgbClr val="FDF4BD"/>
    <a:srgbClr val="00503F"/>
    <a:srgbClr val="7B1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3" autoAdjust="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127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Relationship Id="rId56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9DC18-6913-45BB-912A-67DE98DA0B9E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4E3E36-934D-4D58-8219-327BBA6EEB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554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9A9C0-84B7-419C-A095-A8B75C0D08CA}" type="datetimeFigureOut">
              <a:rPr lang="en-US" smtClean="0"/>
              <a:t>12/24/2021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B7618C-769A-4F47-BD4C-C2D59E25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5139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B1281-E627-435B-BB85-522107543B62}" type="datetime1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FD03-F6A6-405F-8805-2ABA744B4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51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0EFB0-FAC5-49E8-AE10-C63090B39CB5}" type="datetime1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FD03-F6A6-405F-8805-2ABA744B4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2215E-F95D-43E6-BF2E-DC5BFC331764}" type="datetime1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FD03-F6A6-405F-8805-2ABA744B4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12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62AC7A2-09A1-4F06-B5FD-9A9B0D4EA986}" type="datetime1">
              <a:rPr lang="en-US" altLang="en-US" smtClean="0"/>
              <a:t>12/24/2021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304F7-3364-46FE-B351-0B33CF31E34F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07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17F61F-F31E-4639-B704-11514C32A90B}" type="datetime1">
              <a:rPr lang="en-US" altLang="en-US" smtClean="0"/>
              <a:t>12/24/2021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5E99-B76D-4CA5-9A57-8E955ACEDC5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3465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165E3CA-6C63-46A6-AB09-7037AA907197}" type="datetime1">
              <a:rPr lang="en-US" altLang="en-US" smtClean="0"/>
              <a:t>12/24/2021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2F35A-FC97-4BFA-A8B2-5C633D0FD2B4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236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88D12A-9530-4CF7-B3DD-80DB8350A1E0}" type="datetime1">
              <a:rPr lang="en-US" altLang="en-US" smtClean="0"/>
              <a:t>12/24/2021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9DF11-27E5-4768-BEA2-FEB51DE4C04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2959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2284F4F-AC52-4383-B588-D7F481401D25}" type="datetime1">
              <a:rPr lang="en-US" altLang="en-US" smtClean="0"/>
              <a:t>12/24/2021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B2CCE-C480-45B0-9165-F6A9A0D13DA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5113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8AC7BE-D15B-44DC-BD80-AFB54973A5C3}" type="datetime1">
              <a:rPr lang="en-US" altLang="en-US" smtClean="0"/>
              <a:t>12/24/2021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39D48A-3029-4D10-B0E4-3D1ED438C38D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5270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1D3AC5-61B7-4C40-B5FF-2C6B88E2B489}" type="datetime1">
              <a:rPr lang="en-US" altLang="en-US" smtClean="0"/>
              <a:t>12/24/2021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38121-E7D0-43B7-A76F-7795F3200BA7}" type="slidenum">
              <a:rPr lang="en-US" altLang="en-US" smtClean="0"/>
              <a:pPr/>
              <a:t>‹#›</a:t>
            </a:fld>
            <a:endParaRPr lang="en-US" altLang="en-US"/>
          </a:p>
        </p:txBody>
      </p:sp>
      <p:pic>
        <p:nvPicPr>
          <p:cNvPr id="10" name="Picture 6" descr="UHnoYATP oneli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6370638"/>
            <a:ext cx="5581650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>
            <a:spLocks noChangeArrowheads="1"/>
          </p:cNvSpPr>
          <p:nvPr userDrawn="1"/>
        </p:nvSpPr>
        <p:spPr bwMode="auto">
          <a:xfrm>
            <a:off x="1957388" y="2717800"/>
            <a:ext cx="5229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latin typeface="Calibri" pitchFamily="34" charset="0"/>
              </a:rPr>
              <a:t>PowerPoint template 2 – begin entering text and images here.</a:t>
            </a:r>
          </a:p>
        </p:txBody>
      </p:sp>
    </p:spTree>
    <p:extLst>
      <p:ext uri="{BB962C8B-B14F-4D97-AF65-F5344CB8AC3E}">
        <p14:creationId xmlns:p14="http://schemas.microsoft.com/office/powerpoint/2010/main" val="26246631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2FB6B6BB-74C9-44AB-BAE9-3FB0011AF325}" type="datetime1">
              <a:rPr lang="en-US" altLang="en-US" smtClean="0"/>
              <a:t>12/24/2021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D29958B-E3EF-40BE-B5CE-2444512573F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320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3EC9F-B8DD-4D98-84E4-6FDCDF5953AB}" type="datetime1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FD03-F6A6-405F-8805-2ABA744B4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42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33AAC7-115C-468F-A107-6516DE832D9B}" type="datetime1">
              <a:rPr lang="en-US" altLang="en-US" smtClean="0"/>
              <a:t>12/24/2021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25273-9FEF-4AE6-8675-D3C80D6EEBE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038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7E49B0-2E1B-43B2-8CE6-D3E31DF85840}" type="datetime1">
              <a:rPr lang="en-US" altLang="en-US" smtClean="0"/>
              <a:t>12/24/2021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B6A5E-0A8A-4CAA-865F-DD3C27F2FAB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64327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8F540-2990-4DE7-9741-E128FEF55F40}" type="datetime1">
              <a:rPr lang="en-US" altLang="en-US" smtClean="0"/>
              <a:t>12/24/2021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4C8C-95FA-4F3A-A494-10FA1C81C441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4201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A8BF8-0029-445F-B868-352476D424E9}" type="datetime1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FD03-F6A6-405F-8805-2ABA744B4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0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F9BDF-BA3C-4162-BA0B-DFCD92B8A83E}" type="datetime1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FD03-F6A6-405F-8805-2ABA744B4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42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DBE7F-16EF-459F-BB2A-726510A3562A}" type="datetime1">
              <a:rPr lang="en-US" smtClean="0"/>
              <a:t>12/24/2021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FD03-F6A6-405F-8805-2ABA744B4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4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7595C-BF39-47C6-8C55-7AA8749A04EA}" type="datetime1">
              <a:rPr lang="en-US" smtClean="0"/>
              <a:t>12/24/2021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FD03-F6A6-405F-8805-2ABA744B4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5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95EC-925D-4475-B459-6B97196C0057}" type="datetime1">
              <a:rPr lang="en-US" smtClean="0"/>
              <a:t>12/24/2021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FD03-F6A6-405F-8805-2ABA744B4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1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7C2A-864A-44F3-80F1-9573E7B4DEBE}" type="datetime1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FD03-F6A6-405F-8805-2ABA744B4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9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85B49-D11D-4C1C-B1D0-4A33F55B7A1A}" type="datetime1">
              <a:rPr lang="en-US" smtClean="0"/>
              <a:t>12/24/2021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8FD03-F6A6-405F-8805-2ABA744B4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94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4F94E-904C-49DB-82E9-B3F9C6CBB951}" type="datetime1">
              <a:rPr lang="en-US" smtClean="0"/>
              <a:t>12/24/2021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8FD03-F6A6-405F-8805-2ABA744B4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90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776A67DD-6555-4569-9163-EE713C9E6830}" type="datetime1">
              <a:rPr lang="en-US" altLang="en-US" smtClean="0"/>
              <a:t>12/24/2021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8C317DF-BB57-4FE1-8146-9C6F3FF8AC66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04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b47Hyg2ci8" TargetMode="External"/><Relationship Id="rId3" Type="http://schemas.openxmlformats.org/officeDocument/2006/relationships/hyperlink" Target="https://www.youtube.com/watch?v=lFhrpSJZzck" TargetMode="External"/><Relationship Id="rId7" Type="http://schemas.openxmlformats.org/officeDocument/2006/relationships/hyperlink" Target="https://www.youtube.com/watch?v=FcNuxk8vDu8&amp;t=36s" TargetMode="External"/><Relationship Id="rId2" Type="http://schemas.openxmlformats.org/officeDocument/2006/relationships/hyperlink" Target="https://www.youtube.com/watch?v=a7uLZL2u3yg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youtube.com/watch?v=KucXG9kz0ok" TargetMode="External"/><Relationship Id="rId5" Type="http://schemas.openxmlformats.org/officeDocument/2006/relationships/hyperlink" Target="https://www.youtube.com/watch?v=1HXcq54NuNM" TargetMode="External"/><Relationship Id="rId4" Type="http://schemas.openxmlformats.org/officeDocument/2006/relationships/hyperlink" Target="https://www.youtube.com/watch?v=ZYbPCBLQnxg&amp;t=43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F019E7D-83B0-4155-9A3A-33425CA52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110" y="1510425"/>
            <a:ext cx="6926413" cy="3135715"/>
          </a:xfrm>
        </p:spPr>
        <p:txBody>
          <a:bodyPr rtlCol="0">
            <a:normAutofit/>
          </a:bodyPr>
          <a:lstStyle/>
          <a:p>
            <a:pPr marL="457200" indent="-457200"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www.youtube.com/watch?v=a7uLZL2u3yg</a:t>
            </a:r>
            <a:endParaRPr lang="en-US" dirty="0" smtClean="0"/>
          </a:p>
          <a:p>
            <a:pPr marL="457200" indent="-457200"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www.youtube.com/watch?v=lFhrpSJZzck</a:t>
            </a:r>
            <a:endParaRPr lang="en-US" dirty="0" smtClean="0"/>
          </a:p>
          <a:p>
            <a:pPr marL="457200" indent="-457200"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www.youtube.com/watch?v=ZYbPCBLQnxg&amp;t=43s</a:t>
            </a:r>
            <a:endParaRPr lang="en-US" dirty="0" smtClean="0"/>
          </a:p>
          <a:p>
            <a:pPr marL="457200" indent="-457200"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://www.youtube.com/watch?v=1HXcq54NuNM</a:t>
            </a:r>
            <a:endParaRPr lang="en-US" dirty="0"/>
          </a:p>
          <a:p>
            <a:pPr marL="457200" indent="-457200"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www.youtube.com/watch?v=KucXG9kz0ok</a:t>
            </a:r>
            <a:endParaRPr lang="en-US" dirty="0" smtClean="0"/>
          </a:p>
          <a:p>
            <a:pPr marL="457200" indent="-457200"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www.youtube.com/watch?v=FcNuxk8vDu8&amp;t=36s</a:t>
            </a:r>
            <a:endParaRPr lang="en-US" dirty="0" smtClean="0"/>
          </a:p>
          <a:p>
            <a:pPr marL="457200" indent="-457200"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/>
            </a:pPr>
            <a:r>
              <a:rPr lang="en-US" dirty="0">
                <a:hlinkClick r:id="rId8"/>
              </a:rPr>
              <a:t>https://www.youtube.com/watch?v=rb47Hyg2ci8</a:t>
            </a:r>
            <a:endParaRPr lang="en-US" dirty="0" smtClean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CE2B32C-1F0B-4F76-AA14-931F6B71F445}"/>
              </a:ext>
            </a:extLst>
          </p:cNvPr>
          <p:cNvSpPr txBox="1">
            <a:spLocks/>
          </p:cNvSpPr>
          <p:nvPr/>
        </p:nvSpPr>
        <p:spPr>
          <a:xfrm>
            <a:off x="421944" y="435064"/>
            <a:ext cx="7814248" cy="556871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en-US" alt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rimson Roman" charset="0"/>
                <a:ea typeface="ＭＳ Ｐゴシック" panose="020B0600070205080204" pitchFamily="34" charset="-128"/>
              </a:rPr>
              <a:t>Examples of Experimental Setup</a:t>
            </a:r>
            <a:endParaRPr lang="en-US" altLang="en-US" sz="2800" dirty="0">
              <a:solidFill>
                <a:prstClr val="black">
                  <a:lumMod val="85000"/>
                  <a:lumOff val="1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rajan Pro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ACD7A8A-7C91-4B09-84C7-2065A3C19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490238"/>
            <a:ext cx="9144000" cy="367762"/>
          </a:xfrm>
          <a:prstGeom prst="rect">
            <a:avLst/>
          </a:prstGeom>
          <a:solidFill>
            <a:srgbClr val="C3092B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Garamond" panose="0202040403030101080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D66312D-E67B-4B41-8C3F-38AC225932F0}"/>
              </a:ext>
            </a:extLst>
          </p:cNvPr>
          <p:cNvSpPr txBox="1"/>
          <p:nvPr/>
        </p:nvSpPr>
        <p:spPr>
          <a:xfrm>
            <a:off x="2042998" y="6490238"/>
            <a:ext cx="509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81F"/>
                </a:solidFill>
              </a:rPr>
              <a:t>University of Houston | Mechanical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9981" y="6492875"/>
            <a:ext cx="984019" cy="365125"/>
          </a:xfrm>
          <a:ln>
            <a:noFill/>
          </a:ln>
        </p:spPr>
        <p:txBody>
          <a:bodyPr/>
          <a:lstStyle/>
          <a:p>
            <a:fld id="{59A55E99-B76D-4CA5-9A57-8E955ACEDC56}" type="slidenum">
              <a:rPr lang="en-US" altLang="en-US" smtClean="0">
                <a:solidFill>
                  <a:srgbClr val="000000"/>
                </a:solidFill>
              </a:rPr>
              <a:pPr/>
              <a:t>1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2518" y="5565803"/>
            <a:ext cx="6926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**Experiment 2 was done NETL(National Energy Technology Lab) and their result data is attached in the email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222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0CE2B32C-1F0B-4F76-AA14-931F6B71F445}"/>
              </a:ext>
            </a:extLst>
          </p:cNvPr>
          <p:cNvSpPr txBox="1">
            <a:spLocks/>
          </p:cNvSpPr>
          <p:nvPr/>
        </p:nvSpPr>
        <p:spPr>
          <a:xfrm>
            <a:off x="421944" y="435064"/>
            <a:ext cx="7814248" cy="556871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en-US" alt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rimson Roman" charset="0"/>
                <a:ea typeface="ＭＳ Ｐゴシック" panose="020B0600070205080204" pitchFamily="34" charset="-128"/>
              </a:rPr>
              <a:t>Solid particles used from literatures</a:t>
            </a:r>
            <a:endParaRPr lang="en-US" altLang="en-US" sz="2800" dirty="0">
              <a:solidFill>
                <a:prstClr val="black">
                  <a:lumMod val="85000"/>
                  <a:lumOff val="1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rajan Pro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ACD7A8A-7C91-4B09-84C7-2065A3C19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490238"/>
            <a:ext cx="9144000" cy="367762"/>
          </a:xfrm>
          <a:prstGeom prst="rect">
            <a:avLst/>
          </a:prstGeom>
          <a:solidFill>
            <a:srgbClr val="C3092B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Garamond" panose="0202040403030101080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D66312D-E67B-4B41-8C3F-38AC225932F0}"/>
              </a:ext>
            </a:extLst>
          </p:cNvPr>
          <p:cNvSpPr txBox="1"/>
          <p:nvPr/>
        </p:nvSpPr>
        <p:spPr>
          <a:xfrm>
            <a:off x="2042998" y="6490238"/>
            <a:ext cx="509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81F"/>
                </a:solidFill>
              </a:rPr>
              <a:t>University of Houston | Mechanical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9981" y="6492875"/>
            <a:ext cx="984019" cy="365125"/>
          </a:xfrm>
          <a:ln>
            <a:noFill/>
          </a:ln>
        </p:spPr>
        <p:txBody>
          <a:bodyPr/>
          <a:lstStyle/>
          <a:p>
            <a:fld id="{59A55E99-B76D-4CA5-9A57-8E955ACEDC56}" type="slidenum">
              <a:rPr lang="en-US" altLang="en-US" smtClean="0">
                <a:solidFill>
                  <a:schemeClr val="tx1"/>
                </a:solidFill>
              </a:rPr>
              <a:pPr/>
              <a:t>2</a:t>
            </a:fld>
            <a:endParaRPr lang="en-US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081936"/>
              </p:ext>
            </p:extLst>
          </p:nvPr>
        </p:nvGraphicFramePr>
        <p:xfrm>
          <a:off x="599866" y="1777241"/>
          <a:ext cx="7560115" cy="213573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02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29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29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74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46888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305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5709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05105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Material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 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diameter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Density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Resource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5105">
                <a:tc vMerge="1"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mm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kg/m3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Author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Link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Journal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Year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Glass Beads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Taghipour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https://doi-org.ezproxy.lib.uh.edu/10.1016/j.ces.2005.05.044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Corundum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0.197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3940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Ostermeier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http://dx.doi.org/10.1016/j.powtec.2017.02.015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Ceramic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2700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Ankit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doi:10.2118/191593-MS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Nylon Beads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3.256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NETL Lab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0510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Silicon Carbide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Cameron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</a:rPr>
                        <a:t>Chevron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2018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2982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0CE2B32C-1F0B-4F76-AA14-931F6B71F445}"/>
              </a:ext>
            </a:extLst>
          </p:cNvPr>
          <p:cNvSpPr txBox="1">
            <a:spLocks/>
          </p:cNvSpPr>
          <p:nvPr/>
        </p:nvSpPr>
        <p:spPr>
          <a:xfrm>
            <a:off x="421944" y="435064"/>
            <a:ext cx="7814248" cy="556871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en-US" alt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rimson Roman" charset="0"/>
                <a:ea typeface="ＭＳ Ｐゴシック" panose="020B0600070205080204" pitchFamily="34" charset="-128"/>
              </a:rPr>
              <a:t>Experimental Setup</a:t>
            </a:r>
            <a:endParaRPr lang="en-US" altLang="en-US" sz="2800" dirty="0">
              <a:solidFill>
                <a:prstClr val="black">
                  <a:lumMod val="85000"/>
                  <a:lumOff val="1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rajan Pro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ACD7A8A-7C91-4B09-84C7-2065A3C19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490238"/>
            <a:ext cx="9144000" cy="367762"/>
          </a:xfrm>
          <a:prstGeom prst="rect">
            <a:avLst/>
          </a:prstGeom>
          <a:solidFill>
            <a:srgbClr val="C3092B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Garamond" panose="0202040403030101080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D66312D-E67B-4B41-8C3F-38AC225932F0}"/>
              </a:ext>
            </a:extLst>
          </p:cNvPr>
          <p:cNvSpPr txBox="1"/>
          <p:nvPr/>
        </p:nvSpPr>
        <p:spPr>
          <a:xfrm>
            <a:off x="2042998" y="6490238"/>
            <a:ext cx="509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81F"/>
                </a:solidFill>
              </a:rPr>
              <a:t>University of Houston | Mechanical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9981" y="6492875"/>
            <a:ext cx="984019" cy="365125"/>
          </a:xfrm>
          <a:ln>
            <a:noFill/>
          </a:ln>
        </p:spPr>
        <p:txBody>
          <a:bodyPr/>
          <a:lstStyle/>
          <a:p>
            <a:fld id="{59A55E99-B76D-4CA5-9A57-8E955ACEDC56}" type="slidenum">
              <a:rPr lang="en-US" altLang="en-US" smtClean="0">
                <a:solidFill>
                  <a:schemeClr val="tx1"/>
                </a:solidFill>
              </a:rPr>
              <a:pPr/>
              <a:t>3</a:t>
            </a:fld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966970" y="5498833"/>
            <a:ext cx="719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Camera</a:t>
            </a:r>
            <a:endParaRPr lang="en-US" sz="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627" y="1130872"/>
            <a:ext cx="6058746" cy="52204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8764" y="2054203"/>
            <a:ext cx="9476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LED diffuser</a:t>
            </a:r>
            <a:endParaRPr lang="en-US" sz="600" dirty="0"/>
          </a:p>
        </p:txBody>
      </p:sp>
      <p:sp>
        <p:nvSpPr>
          <p:cNvPr id="24" name="TextBox 23"/>
          <p:cNvSpPr txBox="1"/>
          <p:nvPr/>
        </p:nvSpPr>
        <p:spPr>
          <a:xfrm>
            <a:off x="623455" y="5787677"/>
            <a:ext cx="8825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LED diffuser</a:t>
            </a:r>
            <a:endParaRPr lang="en-US" sz="600" dirty="0"/>
          </a:p>
        </p:txBody>
      </p:sp>
      <p:sp>
        <p:nvSpPr>
          <p:cNvPr id="25" name="TextBox 24"/>
          <p:cNvSpPr txBox="1"/>
          <p:nvPr/>
        </p:nvSpPr>
        <p:spPr>
          <a:xfrm>
            <a:off x="7966970" y="1931092"/>
            <a:ext cx="719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Mirror</a:t>
            </a:r>
            <a:endParaRPr lang="en-US" sz="600" dirty="0"/>
          </a:p>
        </p:txBody>
      </p:sp>
      <p:sp>
        <p:nvSpPr>
          <p:cNvPr id="26" name="TextBox 25"/>
          <p:cNvSpPr txBox="1"/>
          <p:nvPr/>
        </p:nvSpPr>
        <p:spPr>
          <a:xfrm>
            <a:off x="7825817" y="3617976"/>
            <a:ext cx="719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Tank</a:t>
            </a:r>
            <a:endParaRPr lang="en-US" sz="600" dirty="0"/>
          </a:p>
        </p:txBody>
      </p:sp>
      <p:cxnSp>
        <p:nvCxnSpPr>
          <p:cNvPr id="10" name="Straight Arrow Connector 9"/>
          <p:cNvCxnSpPr>
            <a:stCxn id="21" idx="3"/>
          </p:cNvCxnSpPr>
          <p:nvPr/>
        </p:nvCxnSpPr>
        <p:spPr>
          <a:xfrm>
            <a:off x="1446415" y="2177314"/>
            <a:ext cx="656705" cy="5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542627" y="5331337"/>
            <a:ext cx="643620" cy="57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6" idx="1"/>
          </p:cNvCxnSpPr>
          <p:nvPr/>
        </p:nvCxnSpPr>
        <p:spPr>
          <a:xfrm flipH="1" flipV="1">
            <a:off x="7391785" y="5621062"/>
            <a:ext cx="575185" cy="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6" idx="1"/>
          </p:cNvCxnSpPr>
          <p:nvPr/>
        </p:nvCxnSpPr>
        <p:spPr>
          <a:xfrm flipH="1">
            <a:off x="6068291" y="3741087"/>
            <a:ext cx="1757526" cy="12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5" idx="1"/>
          </p:cNvCxnSpPr>
          <p:nvPr/>
        </p:nvCxnSpPr>
        <p:spPr>
          <a:xfrm flipH="1">
            <a:off x="6905409" y="2054203"/>
            <a:ext cx="1061561" cy="152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55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0CE2B32C-1F0B-4F76-AA14-931F6B71F445}"/>
              </a:ext>
            </a:extLst>
          </p:cNvPr>
          <p:cNvSpPr txBox="1">
            <a:spLocks/>
          </p:cNvSpPr>
          <p:nvPr/>
        </p:nvSpPr>
        <p:spPr>
          <a:xfrm>
            <a:off x="421944" y="435064"/>
            <a:ext cx="7814248" cy="556871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en-US" alt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rimson Roman" charset="0"/>
                <a:ea typeface="ＭＳ Ｐゴシック" panose="020B0600070205080204" pitchFamily="34" charset="-128"/>
              </a:rPr>
              <a:t>Experimental Setup-1</a:t>
            </a:r>
            <a:endParaRPr lang="en-US" altLang="en-US" sz="2800" dirty="0">
              <a:solidFill>
                <a:prstClr val="black">
                  <a:lumMod val="85000"/>
                  <a:lumOff val="1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rajan Pro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ACD7A8A-7C91-4B09-84C7-2065A3C19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490238"/>
            <a:ext cx="9144000" cy="367762"/>
          </a:xfrm>
          <a:prstGeom prst="rect">
            <a:avLst/>
          </a:prstGeom>
          <a:solidFill>
            <a:srgbClr val="C3092B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Garamond" panose="0202040403030101080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D66312D-E67B-4B41-8C3F-38AC225932F0}"/>
              </a:ext>
            </a:extLst>
          </p:cNvPr>
          <p:cNvSpPr txBox="1"/>
          <p:nvPr/>
        </p:nvSpPr>
        <p:spPr>
          <a:xfrm>
            <a:off x="2042998" y="6490238"/>
            <a:ext cx="509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81F"/>
                </a:solidFill>
              </a:rPr>
              <a:t>University of Houston | Mechanical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9981" y="6492875"/>
            <a:ext cx="984019" cy="365125"/>
          </a:xfrm>
          <a:ln>
            <a:noFill/>
          </a:ln>
        </p:spPr>
        <p:txBody>
          <a:bodyPr/>
          <a:lstStyle/>
          <a:p>
            <a:fld id="{59A55E99-B76D-4CA5-9A57-8E955ACEDC56}" type="slidenum">
              <a:rPr lang="en-US" altLang="en-US" smtClean="0">
                <a:solidFill>
                  <a:schemeClr val="tx1"/>
                </a:solidFill>
              </a:rPr>
              <a:pPr/>
              <a:t>4</a:t>
            </a:fld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0361" y="5545302"/>
            <a:ext cx="157318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622674" y="1285789"/>
            <a:ext cx="980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outlet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462761" y="4507592"/>
            <a:ext cx="5835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gravel</a:t>
            </a:r>
            <a:endParaRPr lang="en-US" sz="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66" y="1793932"/>
            <a:ext cx="1570257" cy="3218702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1622674" y="1532010"/>
            <a:ext cx="0" cy="60058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535938" y="4630702"/>
            <a:ext cx="0" cy="6081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623929" y="5115773"/>
            <a:ext cx="419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inlet</a:t>
            </a:r>
            <a:endParaRPr lang="en-US" sz="600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1833463" y="4164676"/>
            <a:ext cx="655091" cy="46602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022" y="1437446"/>
            <a:ext cx="1705190" cy="178850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024" y="1419612"/>
            <a:ext cx="1877957" cy="184810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211095" y="3371755"/>
            <a:ext cx="11256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</a:t>
            </a:r>
            <a:r>
              <a:rPr lang="en-US" sz="1100" dirty="0" smtClean="0"/>
              <a:t>istributor-1</a:t>
            </a:r>
            <a:endParaRPr 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6695605" y="3304716"/>
            <a:ext cx="11256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Distributor-2</a:t>
            </a:r>
            <a:endParaRPr lang="en-US" sz="800" dirty="0"/>
          </a:p>
        </p:txBody>
      </p:sp>
      <p:sp>
        <p:nvSpPr>
          <p:cNvPr id="48" name="Content Placeholder 4">
            <a:extLst>
              <a:ext uri="{FF2B5EF4-FFF2-40B4-BE49-F238E27FC236}">
                <a16:creationId xmlns:a16="http://schemas.microsoft.com/office/drawing/2014/main" xmlns="" id="{8F019E7D-83B0-4155-9A3A-33425CA52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3022" y="4132153"/>
            <a:ext cx="5008760" cy="1906670"/>
          </a:xfrm>
          <a:ln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pPr marL="0" indent="0">
              <a:spcAft>
                <a:spcPts val="0"/>
              </a:spcAft>
              <a:buClr>
                <a:schemeClr val="tx1"/>
              </a:buClr>
              <a:buNone/>
              <a:defRPr/>
            </a:pPr>
            <a:r>
              <a:rPr lang="en-US" u="sng" dirty="0" smtClean="0"/>
              <a:t>Analysis:</a:t>
            </a:r>
          </a:p>
          <a:p>
            <a:pPr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 Change in </a:t>
            </a:r>
            <a:r>
              <a:rPr lang="en-US" dirty="0" smtClean="0"/>
              <a:t>Minimum fluidization velocity, bed expansion &amp; Pressure drop for:</a:t>
            </a:r>
          </a:p>
          <a:p>
            <a:pPr lvl="1"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2 </a:t>
            </a:r>
            <a:r>
              <a:rPr lang="en-US" dirty="0"/>
              <a:t>different inflow distributor with same cross-section area</a:t>
            </a:r>
          </a:p>
          <a:p>
            <a:pPr lvl="1"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Different particle sizes with same weight</a:t>
            </a:r>
          </a:p>
          <a:p>
            <a:pPr marL="201168" lvl="1" indent="0">
              <a:spcAft>
                <a:spcPts val="0"/>
              </a:spcAft>
              <a:buClr>
                <a:schemeClr val="tx1"/>
              </a:buClr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027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0CE2B32C-1F0B-4F76-AA14-931F6B71F445}"/>
              </a:ext>
            </a:extLst>
          </p:cNvPr>
          <p:cNvSpPr txBox="1">
            <a:spLocks/>
          </p:cNvSpPr>
          <p:nvPr/>
        </p:nvSpPr>
        <p:spPr>
          <a:xfrm>
            <a:off x="421944" y="435064"/>
            <a:ext cx="7814248" cy="556871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en-US" alt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rimson Roman" charset="0"/>
                <a:ea typeface="ＭＳ Ｐゴシック" panose="020B0600070205080204" pitchFamily="34" charset="-128"/>
              </a:rPr>
              <a:t>Experimental Setup-2</a:t>
            </a:r>
            <a:endParaRPr lang="en-US" altLang="en-US" sz="2800" dirty="0">
              <a:solidFill>
                <a:prstClr val="black">
                  <a:lumMod val="85000"/>
                  <a:lumOff val="1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rajan Pro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ACD7A8A-7C91-4B09-84C7-2065A3C19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490238"/>
            <a:ext cx="9144000" cy="367762"/>
          </a:xfrm>
          <a:prstGeom prst="rect">
            <a:avLst/>
          </a:prstGeom>
          <a:solidFill>
            <a:srgbClr val="C3092B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Garamond" panose="0202040403030101080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D66312D-E67B-4B41-8C3F-38AC225932F0}"/>
              </a:ext>
            </a:extLst>
          </p:cNvPr>
          <p:cNvSpPr txBox="1"/>
          <p:nvPr/>
        </p:nvSpPr>
        <p:spPr>
          <a:xfrm>
            <a:off x="2042998" y="6490238"/>
            <a:ext cx="509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81F"/>
                </a:solidFill>
              </a:rPr>
              <a:t>University of Houston | Mechanical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9981" y="6492875"/>
            <a:ext cx="984019" cy="365125"/>
          </a:xfrm>
          <a:ln>
            <a:noFill/>
          </a:ln>
        </p:spPr>
        <p:txBody>
          <a:bodyPr/>
          <a:lstStyle/>
          <a:p>
            <a:fld id="{59A55E99-B76D-4CA5-9A57-8E955ACEDC56}" type="slidenum">
              <a:rPr lang="en-US" altLang="en-US" smtClean="0">
                <a:solidFill>
                  <a:schemeClr val="tx1"/>
                </a:solidFill>
              </a:rPr>
              <a:pPr/>
              <a:t>5</a:t>
            </a:fld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372208" y="1160817"/>
            <a:ext cx="980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outlet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3317122" y="4866880"/>
            <a:ext cx="5835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gravel</a:t>
            </a:r>
            <a:endParaRPr lang="en-US" sz="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2" y="1621012"/>
            <a:ext cx="2295845" cy="4143953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2767392" y="4443062"/>
            <a:ext cx="701646" cy="38999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581743" y="1397221"/>
            <a:ext cx="0" cy="60058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581742" y="5278161"/>
            <a:ext cx="1" cy="56021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72208" y="5890759"/>
            <a:ext cx="419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inlet</a:t>
            </a:r>
            <a:endParaRPr lang="en-US" sz="600" dirty="0"/>
          </a:p>
        </p:txBody>
      </p:sp>
      <p:sp>
        <p:nvSpPr>
          <p:cNvPr id="28" name="Content Placeholder 4">
            <a:extLst>
              <a:ext uri="{FF2B5EF4-FFF2-40B4-BE49-F238E27FC236}">
                <a16:creationId xmlns:a16="http://schemas.microsoft.com/office/drawing/2014/main" xmlns="" id="{8F019E7D-83B0-4155-9A3A-33425CA52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5322" y="2369072"/>
            <a:ext cx="4536787" cy="1906670"/>
          </a:xfrm>
          <a:ln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pPr marL="0" indent="0">
              <a:spcAft>
                <a:spcPts val="0"/>
              </a:spcAft>
              <a:buClr>
                <a:schemeClr val="tx1"/>
              </a:buClr>
              <a:buNone/>
              <a:defRPr/>
            </a:pPr>
            <a:r>
              <a:rPr lang="en-US" u="sng" dirty="0" smtClean="0"/>
              <a:t>Analysis:</a:t>
            </a:r>
          </a:p>
          <a:p>
            <a:pPr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 Change in </a:t>
            </a:r>
            <a:r>
              <a:rPr lang="en-US" dirty="0" smtClean="0"/>
              <a:t>Minimum fluidization velocity &amp; Pressure drop for</a:t>
            </a:r>
          </a:p>
          <a:p>
            <a:pPr lvl="1"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2 </a:t>
            </a:r>
            <a:r>
              <a:rPr lang="en-US" dirty="0"/>
              <a:t>different inflow distributor with same cross-section area</a:t>
            </a:r>
          </a:p>
          <a:p>
            <a:pPr lvl="1"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Different particle sizes with same weight</a:t>
            </a:r>
          </a:p>
          <a:p>
            <a:pPr marL="201168" lvl="1" indent="0">
              <a:spcAft>
                <a:spcPts val="0"/>
              </a:spcAft>
              <a:buClr>
                <a:schemeClr val="tx1"/>
              </a:buClr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718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0CE2B32C-1F0B-4F76-AA14-931F6B71F445}"/>
              </a:ext>
            </a:extLst>
          </p:cNvPr>
          <p:cNvSpPr txBox="1">
            <a:spLocks/>
          </p:cNvSpPr>
          <p:nvPr/>
        </p:nvSpPr>
        <p:spPr>
          <a:xfrm>
            <a:off x="421944" y="435064"/>
            <a:ext cx="7814248" cy="556871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en-US" alt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rimson Roman" charset="0"/>
                <a:ea typeface="ＭＳ Ｐゴシック" panose="020B0600070205080204" pitchFamily="34" charset="-128"/>
              </a:rPr>
              <a:t>Experimental Setup-3</a:t>
            </a:r>
            <a:endParaRPr lang="en-US" altLang="en-US" sz="2800" dirty="0">
              <a:solidFill>
                <a:prstClr val="black">
                  <a:lumMod val="85000"/>
                  <a:lumOff val="1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rajan Pro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ACD7A8A-7C91-4B09-84C7-2065A3C19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490238"/>
            <a:ext cx="9144000" cy="367762"/>
          </a:xfrm>
          <a:prstGeom prst="rect">
            <a:avLst/>
          </a:prstGeom>
          <a:solidFill>
            <a:srgbClr val="C3092B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Garamond" panose="0202040403030101080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D66312D-E67B-4B41-8C3F-38AC225932F0}"/>
              </a:ext>
            </a:extLst>
          </p:cNvPr>
          <p:cNvSpPr txBox="1"/>
          <p:nvPr/>
        </p:nvSpPr>
        <p:spPr>
          <a:xfrm>
            <a:off x="2042998" y="6490238"/>
            <a:ext cx="509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81F"/>
                </a:solidFill>
              </a:rPr>
              <a:t>University of Houston | Mechanical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9981" y="6492875"/>
            <a:ext cx="984019" cy="365125"/>
          </a:xfrm>
          <a:ln>
            <a:noFill/>
          </a:ln>
        </p:spPr>
        <p:txBody>
          <a:bodyPr/>
          <a:lstStyle/>
          <a:p>
            <a:fld id="{59A55E99-B76D-4CA5-9A57-8E955ACEDC56}" type="slidenum">
              <a:rPr lang="en-US" altLang="en-US" smtClean="0">
                <a:solidFill>
                  <a:schemeClr val="tx1"/>
                </a:solidFill>
              </a:rPr>
              <a:pPr/>
              <a:t>6</a:t>
            </a:fld>
            <a:endParaRPr lang="en-US" alt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6161903" y="3727122"/>
            <a:ext cx="1020901" cy="29822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966970" y="4318426"/>
            <a:ext cx="419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inlet</a:t>
            </a:r>
            <a:endParaRPr lang="en-US" sz="600" dirty="0"/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6227646" y="3254172"/>
            <a:ext cx="1020901" cy="29822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30361" y="5545302"/>
            <a:ext cx="157318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91570" y="5280539"/>
            <a:ext cx="8132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Part 2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52" y="2770069"/>
            <a:ext cx="1824412" cy="228767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609119" y="5058815"/>
            <a:ext cx="8744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Part </a:t>
            </a:r>
            <a:r>
              <a:rPr lang="en-US" dirty="0"/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74929" y="1002776"/>
            <a:ext cx="980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outlet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462761" y="4507592"/>
            <a:ext cx="5835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gravel</a:t>
            </a:r>
            <a:endParaRPr lang="en-US" sz="600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7248547" y="4010989"/>
            <a:ext cx="701646" cy="38999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12" y="1091695"/>
            <a:ext cx="1590897" cy="4324954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 flipV="1">
            <a:off x="1882551" y="4163295"/>
            <a:ext cx="701646" cy="38999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800" y="1401690"/>
            <a:ext cx="1570257" cy="3218702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V="1">
            <a:off x="4074929" y="1248997"/>
            <a:ext cx="0" cy="60058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387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0CE2B32C-1F0B-4F76-AA14-931F6B71F445}"/>
              </a:ext>
            </a:extLst>
          </p:cNvPr>
          <p:cNvSpPr txBox="1">
            <a:spLocks/>
          </p:cNvSpPr>
          <p:nvPr/>
        </p:nvSpPr>
        <p:spPr>
          <a:xfrm>
            <a:off x="421944" y="435064"/>
            <a:ext cx="7814248" cy="556871"/>
          </a:xfrm>
          <a:prstGeom prst="rect">
            <a:avLst/>
          </a:prstGeom>
        </p:spPr>
        <p:style>
          <a:lnRef idx="0">
            <a:scrgbClr r="0" g="0" b="0"/>
          </a:lnRef>
          <a:fillRef idx="1002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en-US" altLang="en-US" sz="2800" dirty="0" smtClean="0"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rimson Roman" charset="0"/>
                <a:ea typeface="ＭＳ Ｐゴシック" panose="020B0600070205080204" pitchFamily="34" charset="-128"/>
              </a:rPr>
              <a:t>Experimental Setup-4</a:t>
            </a:r>
            <a:endParaRPr lang="en-US" altLang="en-US" sz="2800" dirty="0">
              <a:solidFill>
                <a:prstClr val="black">
                  <a:lumMod val="85000"/>
                  <a:lumOff val="15000"/>
                </a:prst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rajan Pro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ACD7A8A-7C91-4B09-84C7-2065A3C19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490238"/>
            <a:ext cx="9144000" cy="367762"/>
          </a:xfrm>
          <a:prstGeom prst="rect">
            <a:avLst/>
          </a:prstGeom>
          <a:solidFill>
            <a:srgbClr val="C3092B"/>
          </a:solidFill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Garamond" panose="0202040403030101080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D66312D-E67B-4B41-8C3F-38AC225932F0}"/>
              </a:ext>
            </a:extLst>
          </p:cNvPr>
          <p:cNvSpPr txBox="1"/>
          <p:nvPr/>
        </p:nvSpPr>
        <p:spPr>
          <a:xfrm>
            <a:off x="2042998" y="6490238"/>
            <a:ext cx="509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81F"/>
                </a:solidFill>
              </a:rPr>
              <a:t>University of Houston | Mechanical Engineering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9981" y="6492875"/>
            <a:ext cx="984019" cy="365125"/>
          </a:xfrm>
          <a:ln>
            <a:noFill/>
          </a:ln>
        </p:spPr>
        <p:txBody>
          <a:bodyPr/>
          <a:lstStyle/>
          <a:p>
            <a:fld id="{59A55E99-B76D-4CA5-9A57-8E955ACEDC56}" type="slidenum">
              <a:rPr lang="en-US" altLang="en-US" smtClean="0">
                <a:solidFill>
                  <a:schemeClr val="tx1"/>
                </a:solidFill>
              </a:rPr>
              <a:pPr/>
              <a:t>7</a:t>
            </a:fld>
            <a:endParaRPr lang="en-US" alt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6161903" y="3727122"/>
            <a:ext cx="1020901" cy="29822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966970" y="4318426"/>
            <a:ext cx="419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inlet</a:t>
            </a:r>
            <a:endParaRPr lang="en-US" sz="600" dirty="0"/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6227646" y="3254172"/>
            <a:ext cx="1020901" cy="29822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30361" y="5545302"/>
            <a:ext cx="157318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191570" y="5280539"/>
            <a:ext cx="8132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Part 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26" y="1039365"/>
            <a:ext cx="1743318" cy="44678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338" y="1320899"/>
            <a:ext cx="1939183" cy="35001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062" y="2604698"/>
            <a:ext cx="1981272" cy="248437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609119" y="5058815"/>
            <a:ext cx="87442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Part </a:t>
            </a:r>
            <a:r>
              <a:rPr lang="en-US" dirty="0"/>
              <a:t>1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882551" y="4123431"/>
            <a:ext cx="701646" cy="38999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097212" y="1155469"/>
            <a:ext cx="0" cy="600583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74929" y="1002776"/>
            <a:ext cx="980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outlet</a:t>
            </a:r>
            <a:endParaRPr lang="en-US" sz="600" dirty="0"/>
          </a:p>
        </p:txBody>
      </p:sp>
      <p:sp>
        <p:nvSpPr>
          <p:cNvPr id="32" name="TextBox 31"/>
          <p:cNvSpPr txBox="1"/>
          <p:nvPr/>
        </p:nvSpPr>
        <p:spPr>
          <a:xfrm>
            <a:off x="2462761" y="4507592"/>
            <a:ext cx="5835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gravel</a:t>
            </a:r>
            <a:endParaRPr lang="en-US" sz="600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7248547" y="4010989"/>
            <a:ext cx="701646" cy="38999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491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1294" y="1973964"/>
            <a:ext cx="4022725" cy="30170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5E99-B76D-4CA5-9A57-8E955ACEDC56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6" name="Content Placeholder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99233" y="1973963"/>
            <a:ext cx="4022725" cy="301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5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55E99-B76D-4CA5-9A57-8E955ACEDC56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36719" y="1986153"/>
            <a:ext cx="5098151" cy="3823613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3958" y="1904042"/>
            <a:ext cx="5191993" cy="389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2771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6189</TotalTime>
  <Words>251</Words>
  <Application>Microsoft Office PowerPoint</Application>
  <PresentationFormat>On-screen Show (4:3)</PresentationFormat>
  <Paragraphs>111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ＭＳ Ｐゴシック</vt:lpstr>
      <vt:lpstr>Arial</vt:lpstr>
      <vt:lpstr>Calibri</vt:lpstr>
      <vt:lpstr>Calibri Light</vt:lpstr>
      <vt:lpstr>Crimson Roman</vt:lpstr>
      <vt:lpstr>Garamond</vt:lpstr>
      <vt:lpstr>Trajan Pro</vt:lpstr>
      <vt:lpstr>Custom Design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 2 – begin entering text and images here.</dc:title>
  <dc:creator>Nichley, Madeline C</dc:creator>
  <cp:lastModifiedBy>Microsoft account</cp:lastModifiedBy>
  <cp:revision>570</cp:revision>
  <cp:lastPrinted>2011-04-29T13:26:49Z</cp:lastPrinted>
  <dcterms:created xsi:type="dcterms:W3CDTF">2011-04-29T13:26:42Z</dcterms:created>
  <dcterms:modified xsi:type="dcterms:W3CDTF">2021-12-24T07:14:29Z</dcterms:modified>
</cp:coreProperties>
</file>